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71" r:id="rId4"/>
    <p:sldId id="267" r:id="rId5"/>
    <p:sldId id="268" r:id="rId6"/>
    <p:sldId id="269" r:id="rId7"/>
    <p:sldId id="270" r:id="rId8"/>
    <p:sldId id="257" r:id="rId9"/>
    <p:sldId id="275" r:id="rId10"/>
    <p:sldId id="276" r:id="rId11"/>
    <p:sldId id="272" r:id="rId12"/>
    <p:sldId id="273" r:id="rId13"/>
    <p:sldId id="274" r:id="rId14"/>
    <p:sldId id="258" r:id="rId15"/>
    <p:sldId id="262" r:id="rId16"/>
    <p:sldId id="263" r:id="rId17"/>
    <p:sldId id="266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5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hyperlink" Target="file:///C:/Users/amust/Downloads/graph3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416685"/>
            <a:ext cx="7772400" cy="1707515"/>
          </a:xfrm>
        </p:spPr>
        <p:txBody>
          <a:bodyPr>
            <a:normAutofit fontScale="90000"/>
          </a:bodyPr>
          <a:lstStyle/>
          <a:p>
            <a:r>
              <a:rPr>
                <a:solidFill>
                  <a:srgbClr val="FFFFFF"/>
                </a:solidFill>
              </a:rPr>
              <a:t>Анализ многомерных временных рядов в медицинских данных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>
                <a:solidFill>
                  <a:schemeClr val="tx1">
                    <a:lumMod val="50000"/>
                    <a:lumOff val="50000"/>
                  </a:schemeClr>
                </a:solidFill>
              </a:rPr>
              <a:t>Результаты работы за неделю</a:t>
            </a:r>
            <a:endParaRPr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6600">
                <a:solidFill>
                  <a:srgbClr val="FFFFFF"/>
                </a:solidFill>
              </a:rPr>
              <a:t>Задача 3</a:t>
            </a:r>
            <a:endParaRPr lang="ru-RU" sz="660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altLang="en-US" sz="4000">
                <a:solidFill>
                  <a:schemeClr val="bg1"/>
                </a:solidFill>
              </a:rPr>
              <a:t>Идентификация</a:t>
            </a:r>
            <a:r>
              <a:rPr lang="en-US" altLang="ru-RU" sz="4000">
                <a:solidFill>
                  <a:schemeClr val="bg1"/>
                </a:solidFill>
              </a:rPr>
              <a:t> </a:t>
            </a:r>
            <a:r>
              <a:rPr lang="en-US" altLang="en-US" sz="4000">
                <a:solidFill>
                  <a:schemeClr val="bg1"/>
                </a:solidFill>
              </a:rPr>
              <a:t>человека</a:t>
            </a:r>
            <a:r>
              <a:rPr lang="en-US" altLang="ru-RU" sz="4000">
                <a:solidFill>
                  <a:schemeClr val="bg1"/>
                </a:solidFill>
              </a:rPr>
              <a:t> </a:t>
            </a:r>
            <a:r>
              <a:rPr lang="en-US" altLang="en-US" sz="4000">
                <a:solidFill>
                  <a:schemeClr val="bg1"/>
                </a:solidFill>
              </a:rPr>
              <a:t>на</a:t>
            </a:r>
            <a:r>
              <a:rPr lang="en-US" altLang="ru-RU" sz="4000">
                <a:solidFill>
                  <a:schemeClr val="bg1"/>
                </a:solidFill>
              </a:rPr>
              <a:t> </a:t>
            </a:r>
            <a:r>
              <a:rPr lang="en-US" altLang="en-US" sz="4000">
                <a:solidFill>
                  <a:schemeClr val="bg1"/>
                </a:solidFill>
              </a:rPr>
              <a:t>основе</a:t>
            </a:r>
            <a:r>
              <a:rPr lang="en-US" altLang="ru-RU" sz="4000">
                <a:solidFill>
                  <a:schemeClr val="bg1"/>
                </a:solidFill>
              </a:rPr>
              <a:t> </a:t>
            </a:r>
            <a:r>
              <a:rPr lang="en-US" altLang="en-US" sz="4000">
                <a:solidFill>
                  <a:schemeClr val="bg1"/>
                </a:solidFill>
              </a:rPr>
              <a:t>анализа</a:t>
            </a:r>
            <a:r>
              <a:rPr lang="en-US" altLang="ru-RU" sz="4000">
                <a:solidFill>
                  <a:schemeClr val="bg1"/>
                </a:solidFill>
              </a:rPr>
              <a:t> </a:t>
            </a:r>
            <a:r>
              <a:rPr lang="en-US" altLang="en-US" sz="4000">
                <a:solidFill>
                  <a:schemeClr val="bg1"/>
                </a:solidFill>
              </a:rPr>
              <a:t>активности</a:t>
            </a:r>
            <a:r>
              <a:rPr lang="en-US" altLang="ru-RU" sz="4000">
                <a:solidFill>
                  <a:schemeClr val="bg1"/>
                </a:solidFill>
              </a:rPr>
              <a:t> </a:t>
            </a:r>
            <a:r>
              <a:rPr lang="en-US" altLang="en-US" sz="4000">
                <a:solidFill>
                  <a:schemeClr val="bg1"/>
                </a:solidFill>
              </a:rPr>
              <a:t>различных</a:t>
            </a:r>
            <a:r>
              <a:rPr lang="en-US" altLang="ru-RU" sz="4000">
                <a:solidFill>
                  <a:schemeClr val="bg1"/>
                </a:solidFill>
              </a:rPr>
              <a:t> </a:t>
            </a:r>
            <a:r>
              <a:rPr lang="en-US" altLang="en-US" sz="4000">
                <a:solidFill>
                  <a:schemeClr val="bg1"/>
                </a:solidFill>
              </a:rPr>
              <a:t>областей</a:t>
            </a:r>
            <a:r>
              <a:rPr lang="en-US" altLang="ru-RU" sz="4000">
                <a:solidFill>
                  <a:schemeClr val="bg1"/>
                </a:solidFill>
              </a:rPr>
              <a:t> </a:t>
            </a:r>
            <a:r>
              <a:rPr lang="en-US" altLang="en-US" sz="4000">
                <a:solidFill>
                  <a:schemeClr val="bg1"/>
                </a:solidFill>
              </a:rPr>
              <a:t>мозга</a:t>
            </a:r>
            <a:r>
              <a:rPr lang="en-US" altLang="ru-RU" sz="4000">
                <a:solidFill>
                  <a:schemeClr val="bg1"/>
                </a:solidFill>
              </a:rPr>
              <a:t>.</a:t>
            </a:r>
            <a:endParaRPr lang="en-US" altLang="ru-RU" sz="400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408"/>
            <a:ext cx="8229600" cy="1143000"/>
          </a:xfrm>
        </p:spPr>
        <p:txBody>
          <a:bodyPr/>
          <a:lstStyle/>
          <a:p>
            <a:r>
              <a:rPr lang="ru-RU">
                <a:solidFill>
                  <a:srgbClr val="FFFFFF"/>
                </a:solidFill>
              </a:rPr>
              <a:t>Задача 3</a:t>
            </a:r>
            <a:endParaRPr lang="ru-RU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Изображение 4" descr="heatma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3225" y="1266190"/>
            <a:ext cx="5796915" cy="464629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408"/>
            <a:ext cx="8229600" cy="1143000"/>
          </a:xfrm>
        </p:spPr>
        <p:txBody>
          <a:bodyPr/>
          <a:lstStyle/>
          <a:p>
            <a:r>
              <a:rPr lang="ru-RU">
                <a:solidFill>
                  <a:srgbClr val="FFFFFF"/>
                </a:solidFill>
              </a:rPr>
              <a:t>Задача 3</a:t>
            </a:r>
            <a:endParaRPr lang="ru-RU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Изображение 2" descr="527200500691408696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7170" y="1743075"/>
            <a:ext cx="8710295" cy="32118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Обучение моделей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r>
              <a:rPr>
                <a:solidFill>
                  <a:srgbClr val="FFFFFF"/>
                </a:solidFill>
              </a:rPr>
              <a:t>Обучали CatBoost и XGBoost на подготовленных данных.</a:t>
            </a:r>
            <a:endParaRPr>
              <a:solidFill>
                <a:srgbClr val="FFFFFF"/>
              </a:solidFill>
            </a:endParaRPr>
          </a:p>
          <a:p>
            <a:r>
              <a:rPr>
                <a:solidFill>
                  <a:srgbClr val="FFFFFF"/>
                </a:solidFill>
              </a:rPr>
              <a:t>Часть команды обучила конволюционную нейронную сеть.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Логистическая регрессия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r>
              <a:rPr>
                <a:solidFill>
                  <a:srgbClr val="FFFFFF"/>
                </a:solidFill>
              </a:rPr>
              <a:t>Обучили логистическую регрессию для определения открытости глаз.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Работа с Git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r>
              <a:rPr>
                <a:solidFill>
                  <a:srgbClr val="FFFFFF"/>
                </a:solidFill>
              </a:rPr>
              <a:t>Настроили git-репозиторий и освоили основные команды.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Планы на будущее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endParaRPr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Изображение 4"/>
          <p:cNvPicPr/>
          <p:nvPr/>
        </p:nvPicPr>
        <p:blipFill>
          <a:blip r:embed="rId1"/>
          <a:stretch>
            <a:fillRect/>
          </a:stretch>
        </p:blipFill>
        <p:spPr>
          <a:xfrm>
            <a:off x="762635" y="1661795"/>
            <a:ext cx="7618095" cy="431419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Обнаруженная ошибка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 marL="0" indent="0">
              <a:buNone/>
            </a:pPr>
            <a:r>
              <a:rPr>
                <a:solidFill>
                  <a:srgbClr val="FFFFFF"/>
                </a:solidFill>
              </a:rPr>
              <a:t>В изначальном понимании данных обнаружили ошибку:</a:t>
            </a:r>
            <a:endParaRPr>
              <a:solidFill>
                <a:srgbClr val="FFFFFF"/>
              </a:solidFill>
            </a:endParaRPr>
          </a:p>
          <a:p>
            <a:r>
              <a:rPr>
                <a:solidFill>
                  <a:srgbClr val="FFFFFF"/>
                </a:solidFill>
              </a:rPr>
              <a:t>Неверно интерпретировали размерность входных данных – отделы мозга приняли за временной ряд.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Визуализация и кластеризация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955"/>
            <a:ext cx="8229600" cy="1644650"/>
          </a:xfrm>
        </p:spPr>
        <p:txBody>
          <a:bodyPr>
            <a:normAutofit lnSpcReduction="10000"/>
          </a:bodyPr>
          <a:lstStyle/>
          <a:p/>
          <a:p>
            <a:pPr marL="0" indent="0"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6" name="Изображение 5" descr="brainnetome correlation ma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7065" y="1417955"/>
            <a:ext cx="7849235" cy="427101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FFFF"/>
                </a:solidFill>
              </a:rPr>
              <a:t>Визуализация и кластеризация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955"/>
            <a:ext cx="8229600" cy="1644650"/>
          </a:xfrm>
        </p:spPr>
        <p:txBody>
          <a:bodyPr>
            <a:normAutofit lnSpcReduction="10000"/>
          </a:bodyPr>
          <a:lstStyle/>
          <a:p/>
          <a:p>
            <a:pPr marL="0" indent="0"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0207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619125" y="1417955"/>
            <a:ext cx="7905750" cy="44475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7" name="Изображение 6">
            <a:hlinkClick r:id="rId1" tooltip="" action="ppaction://hlinkfile"/>
          </p:cNvPr>
          <p:cNvPicPr>
            <a:picLocks noChangeAspect="1"/>
          </p:cNvPicPr>
          <p:nvPr/>
        </p:nvPicPr>
        <p:blipFill>
          <a:blip r:embed="rId2"/>
          <a:srcRect b="6243"/>
          <a:stretch>
            <a:fillRect/>
          </a:stretch>
        </p:blipFill>
        <p:spPr>
          <a:xfrm>
            <a:off x="-171450" y="0"/>
            <a:ext cx="9486900" cy="641159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17"/>
            <a:ext cx="8229600" cy="1143000"/>
          </a:xfrm>
        </p:spPr>
        <p:txBody>
          <a:bodyPr/>
          <a:lstStyle/>
          <a:p>
            <a:r>
              <a:rPr>
                <a:solidFill>
                  <a:srgbClr val="FFFFFF"/>
                </a:solidFill>
              </a:rPr>
              <a:t>Визуализация и кластеризация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955"/>
            <a:ext cx="8229600" cy="1644650"/>
          </a:xfrm>
        </p:spPr>
        <p:txBody>
          <a:bodyPr>
            <a:normAutofit lnSpcReduction="10000"/>
          </a:bodyPr>
          <a:lstStyle/>
          <a:p/>
          <a:p>
            <a:pPr marL="0" indent="0"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5" name="Изображение 4" descr="Снимок экрана 2025-02-07 103814"/>
          <p:cNvPicPr>
            <a:picLocks noChangeAspect="1"/>
          </p:cNvPicPr>
          <p:nvPr/>
        </p:nvPicPr>
        <p:blipFill>
          <a:blip r:embed="rId1"/>
          <a:srcRect l="6542" r="7978" b="1448"/>
          <a:stretch>
            <a:fillRect/>
          </a:stretch>
        </p:blipFill>
        <p:spPr>
          <a:xfrm>
            <a:off x="0" y="-635"/>
            <a:ext cx="9144000" cy="64008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17"/>
            <a:ext cx="8229600" cy="1143000"/>
          </a:xfrm>
        </p:spPr>
        <p:txBody>
          <a:bodyPr/>
          <a:lstStyle/>
          <a:p>
            <a:r>
              <a:rPr>
                <a:solidFill>
                  <a:srgbClr val="FFFFFF"/>
                </a:solidFill>
              </a:rPr>
              <a:t>Визуализация и кластеризация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955"/>
            <a:ext cx="8229600" cy="1644650"/>
          </a:xfrm>
        </p:spPr>
        <p:txBody>
          <a:bodyPr>
            <a:normAutofit lnSpcReduction="10000"/>
          </a:bodyPr>
          <a:lstStyle/>
          <a:p/>
          <a:p>
            <a:pPr marL="0" indent="0"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>
                <a:solidFill>
                  <a:srgbClr val="FFFFFF"/>
                </a:solidFill>
              </a:rPr>
              <a:t>Задача 1</a:t>
            </a:r>
            <a:endParaRPr lang="ru-RU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>
                <a:solidFill>
                  <a:schemeClr val="bg1"/>
                </a:solidFill>
              </a:rPr>
              <a:t>Задача</a:t>
            </a:r>
            <a:r>
              <a:rPr lang="en-US" altLang="ru-RU">
                <a:solidFill>
                  <a:schemeClr val="bg1"/>
                </a:solidFill>
              </a:rPr>
              <a:t>: </a:t>
            </a:r>
            <a:r>
              <a:rPr lang="en-US" altLang="en-US">
                <a:solidFill>
                  <a:schemeClr val="bg1"/>
                </a:solidFill>
              </a:rPr>
              <a:t>научиться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по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двум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рядам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активности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во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всех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отделах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мозга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в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конкретный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момент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времени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понимать</a:t>
            </a:r>
            <a:r>
              <a:rPr lang="en-US" altLang="ru-RU">
                <a:solidFill>
                  <a:schemeClr val="bg1"/>
                </a:solidFill>
              </a:rPr>
              <a:t>, </a:t>
            </a:r>
            <a:r>
              <a:rPr lang="en-US" altLang="en-US">
                <a:solidFill>
                  <a:schemeClr val="bg1"/>
                </a:solidFill>
              </a:rPr>
              <a:t>что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они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от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одного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или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от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разных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людей</a:t>
            </a:r>
            <a:r>
              <a:rPr lang="en-US" altLang="ru-RU">
                <a:solidFill>
                  <a:schemeClr val="bg1"/>
                </a:solidFill>
              </a:rPr>
              <a:t>.</a:t>
            </a:r>
            <a:endParaRPr lang="en-US" altLang="ru-RU">
              <a:solidFill>
                <a:schemeClr val="bg1"/>
              </a:solidFill>
            </a:endParaRPr>
          </a:p>
          <a:p>
            <a:r>
              <a:rPr lang="en-US" altLang="en-US">
                <a:solidFill>
                  <a:schemeClr val="bg1"/>
                </a:solidFill>
              </a:rPr>
              <a:t>Задача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с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поправкой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на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недопонимание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устройства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данных</a:t>
            </a:r>
            <a:r>
              <a:rPr lang="en-US" altLang="ru-RU">
                <a:solidFill>
                  <a:schemeClr val="bg1"/>
                </a:solidFill>
              </a:rPr>
              <a:t>: </a:t>
            </a:r>
            <a:r>
              <a:rPr lang="en-US" altLang="en-US">
                <a:solidFill>
                  <a:schemeClr val="bg1"/>
                </a:solidFill>
              </a:rPr>
              <a:t>есть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два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ряда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активности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одного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отдела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мозга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во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все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моменты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времени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и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надо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научиться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определять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от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одного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они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человека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или</a:t>
            </a:r>
            <a:r>
              <a:rPr lang="en-US" altLang="ru-RU">
                <a:solidFill>
                  <a:schemeClr val="bg1"/>
                </a:solidFill>
              </a:rPr>
              <a:t> </a:t>
            </a:r>
            <a:r>
              <a:rPr lang="en-US" altLang="en-US">
                <a:solidFill>
                  <a:schemeClr val="bg1"/>
                </a:solidFill>
              </a:rPr>
              <a:t>нет</a:t>
            </a:r>
            <a:endParaRPr lang="en-US" altLang="en-US">
              <a:solidFill>
                <a:schemeClr val="bg1"/>
              </a:solidFill>
            </a:endParaRPr>
          </a:p>
          <a:p>
            <a:endParaRPr lang="en-US" altLang="ru-RU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408"/>
            <a:ext cx="8229600" cy="1143000"/>
          </a:xfrm>
        </p:spPr>
        <p:txBody>
          <a:bodyPr/>
          <a:lstStyle/>
          <a:p>
            <a:r>
              <a:rPr lang="ru-RU">
                <a:solidFill>
                  <a:srgbClr val="FFFFFF"/>
                </a:solidFill>
              </a:rPr>
              <a:t>Задача 2</a:t>
            </a:r>
            <a:endParaRPr lang="ru-RU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5" name="Изображение 4" descr="5273731798515443640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402715"/>
            <a:ext cx="4058920" cy="4064000"/>
          </a:xfrm>
          <a:prstGeom prst="rect">
            <a:avLst/>
          </a:prstGeom>
        </p:spPr>
      </p:pic>
      <p:pic>
        <p:nvPicPr>
          <p:cNvPr id="6" name="Изображение 5" descr="52737317985154436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2800" y="1402715"/>
            <a:ext cx="4064000" cy="406971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85408"/>
            <a:ext cx="8229600" cy="1143000"/>
          </a:xfrm>
        </p:spPr>
        <p:txBody>
          <a:bodyPr/>
          <a:lstStyle/>
          <a:p>
            <a:r>
              <a:rPr lang="ru-RU">
                <a:solidFill>
                  <a:srgbClr val="FFFFFF"/>
                </a:solidFill>
              </a:rPr>
              <a:t>Задача 2</a:t>
            </a:r>
            <a:endParaRPr lang="ru-RU">
              <a:solidFill>
                <a:srgbClr val="FFFFFF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6400800"/>
            <a:ext cx="9144000" cy="457200"/>
          </a:xfrm>
          <a:prstGeom prst="rect">
            <a:avLst/>
          </a:prstGeom>
          <a:solidFill>
            <a:srgbClr val="7A01F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Изображение 2" descr="527378984929341549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883410"/>
            <a:ext cx="4444365" cy="3314700"/>
          </a:xfrm>
          <a:prstGeom prst="rect">
            <a:avLst/>
          </a:prstGeom>
        </p:spPr>
      </p:pic>
      <p:pic>
        <p:nvPicPr>
          <p:cNvPr id="7" name="Изображение 6" descr="52737898492934154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0670" y="1883410"/>
            <a:ext cx="3326130" cy="33312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1098</Words>
  <Application>WPS Presentation</Application>
  <PresentationFormat>On-screen Show (4:3)</PresentationFormat>
  <Paragraphs>60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Office Theme</vt:lpstr>
      <vt:lpstr>Анализ многомерных временных рядов в медицинских данных</vt:lpstr>
      <vt:lpstr>Обнаруженная ошибка</vt:lpstr>
      <vt:lpstr>Визуализация и кластеризация</vt:lpstr>
      <vt:lpstr>Визуализация и кластеризация</vt:lpstr>
      <vt:lpstr>Визуализация и кластеризация</vt:lpstr>
      <vt:lpstr>Визуализация и кластеризация</vt:lpstr>
      <vt:lpstr>Обнаруженная ошибка</vt:lpstr>
      <vt:lpstr>Задача 2</vt:lpstr>
      <vt:lpstr>Задача 3</vt:lpstr>
      <vt:lpstr>Задача 1</vt:lpstr>
      <vt:lpstr>Задача 2</vt:lpstr>
      <vt:lpstr>Задача 2</vt:lpstr>
      <vt:lpstr>Обучение моделей</vt:lpstr>
      <vt:lpstr>Логистическая регрессия</vt:lpstr>
      <vt:lpstr>Работа с Git</vt:lpstr>
      <vt:lpstr>Планы на будущее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Андрей Мусташкин</cp:lastModifiedBy>
  <cp:revision>8</cp:revision>
  <dcterms:created xsi:type="dcterms:W3CDTF">2013-01-27T09:14:00Z</dcterms:created>
  <dcterms:modified xsi:type="dcterms:W3CDTF">2025-02-07T07:59:44Z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CE348ADD926142B9A2D546B0443690B6_12</vt:lpwstr>
  </property>
  <property fmtid="{D5CDD505-2E9C-101B-9397-08002B2CF9AE}" pid="3" name="KSOProductBuildVer">
    <vt:lpwstr>1049-12.2.0.19805</vt:lpwstr>
  </property>
</Properties>
</file>

<file path=docProps/thumbnail.jpeg>
</file>